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4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993F0F-3332-4853-BC39-332A590B64F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IN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6E85-8083-4C9F-AB41-0A759FE9FA73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IN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482B2-866D-4F61-96AA-7E8D13F2C801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IN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B090C-93F7-4227-AB44-5A31706E2807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48DD8B72-C3A4-4F80-8825-B4B5FB23E39C}" type="slidenum">
              <a:t>‹#›</a:t>
            </a:fld>
            <a:endParaRPr lang="en-IN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872014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CCE3BA-F307-40D5-95D5-6D5D3047AB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48F04A-9A44-421E-BA05-F5120F63108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64000CD-3DE1-4C80-86CD-69C57665B3E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847AF-A4ED-4992-99BD-18F5CCBFC8A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570C27-076A-4EFD-82D1-E1F85373A3E1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E8023-3C0A-4D0B-AD52-8193A55A478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28E1B296-E6D8-465C-B1F4-735E6B7CC197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0049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IN" sz="2000" b="0" i="0" u="none" strike="noStrike" kern="1200" cap="none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EC00E-94F6-4D12-88A8-96E8FE56B5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12CB319-A9A6-4312-8254-0CAF0C6B53C7}" type="slidenum">
              <a:t>1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BE629D-D155-4DC6-AD5E-42A9E5187FE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CBD7BD-0C50-4758-B369-D699C7344D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99ED0-EA6C-48E3-8319-093D00F918E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AA69D0C-1C8D-4B14-A6D0-DEB3A6AE9FF4}" type="slidenum">
              <a:t>10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6CA685-7277-4291-8CC3-06506FF2C2C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5F8310-64C8-42FF-A2E9-3FFAFC3E56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BB363-A1F1-4A65-BB39-BEFD8611CC0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1E54DAF-92C7-44AE-98BB-AA1CEC1B2836}" type="slidenum">
              <a:t>11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997D37-1FA3-4B8F-9F40-BE6DFC1E470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3CFC32-8A36-4444-A3CD-03C78AAEABE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17223-9F28-4F83-9A94-0492C48A671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8F802F-B6B4-4BC3-9C7A-4FB528C63DC6}" type="slidenum">
              <a:t>12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ACDA5-8EA0-400D-B4F8-EEDFD9A312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06DC81-CFA2-47DF-AE6E-9F409F92AFB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20FC0-BB1E-40EB-B73D-07BC0DC1F09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658E9D3-568F-4B43-828C-008B34293948}" type="slidenum">
              <a:t>13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222A07-238B-4CD3-BEC9-AF8C3A5086F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B8B430-D9B0-4104-9EE4-07232801FD5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258780-E70A-4B03-9325-D0B9854874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BF8882B-33D0-4ECD-9A20-40F906308668}" type="slidenum">
              <a:t>14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00ADCA-8263-405B-973C-663162EEFBF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B2BFED-38A9-4F6B-BE2A-C73112D317F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ACF2C-5193-48FA-8AAE-7183AEEA26F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8818131-FEE4-466D-ADEF-C8AE2CAE6B11}" type="slidenum">
              <a:t>15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BF710-4DAA-41A0-9B46-CD637909F6F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8BFEEA-682A-46ED-AEC7-D8950559C6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4F48C-AB7B-4F7F-8E50-43FC41A7F5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9CDE472-B912-4988-B5E6-A9B5757B720E}" type="slidenum">
              <a:t>16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2D0227-51B2-4575-A6CD-ADA3FC8090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914193-EDA4-4291-B398-7D83989F86A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F5F23-AA3F-45E8-9389-6AEF0DB596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EA92D9F-BDF2-4581-9D70-5D11D4733F6D}" type="slidenum">
              <a:t>2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F61A76-7FE0-4A64-872D-54ABB8211C4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8413B0-AF2E-4487-92E5-ADA49D7823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F0F91-A9C7-4E95-B4EB-054FD09586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913CE90-1B22-404B-93C2-95B97B623FFB}" type="slidenum">
              <a:t>3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1513D6-5318-4DF9-8127-9ECC4174F0B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E3821F-118F-403E-A78C-4EBF1FACC0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98CBA-636C-43C3-9C55-2AD8F66FFF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E914395-6C2D-411A-B7ED-8825375C8D3C}" type="slidenum">
              <a:t>4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3D8246-8CB6-4F9B-B378-1E63A223434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29EB47-7A8F-466D-9F0D-CFAC85664B3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E4876-7000-49B3-A208-3E858092F2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D6025D7-6305-45F1-A815-A2CDB16F3F93}" type="slidenum">
              <a:t>5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1754AF-E59B-4DFF-94C9-BF08B9FFCE3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4786B8-B7F0-401A-8BD0-9012806DCA1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1B6F7-0063-47C1-A908-B41ACBAF96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2074838-DA98-4306-9D85-FB54E9F4DFF2}" type="slidenum">
              <a:t>6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D5CC79-6472-429C-8230-DC264BFFA5D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2E5328-E079-4DA7-80A5-87892774C48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85D50-5114-4910-98E3-B6450EDA7BE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5E9E13-F034-4A5C-956E-2FD76ED83ECD}" type="slidenum">
              <a:t>7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A29A52-49B1-4E9B-AF0B-344E0A685D4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1DDDB3-606B-4617-849A-8A18320B8C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D38F4-E564-4CBF-A9FD-1AD613B0D5B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89F5243-C4AB-4580-8AB0-F05992C061F4}" type="slidenum">
              <a:t>8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742B8B-F803-41EF-B72A-C3D530793C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8D0A8F-D519-496A-A22A-F3C4721545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CC5428-10E0-40C8-A86F-FF501C50066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D4AAB56-640B-471A-AC2A-C8E1A448F188}" type="slidenum">
              <a:t>9</a:t>
            </a:fld>
            <a:endParaRPr lang="en-IN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30AF57-1138-4966-A9E3-3BE17925FED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D7B0D1-C3B3-417A-B0F3-A9C303F259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CDBE-8D24-41C9-9A1B-6932CA96C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B1AF8D-2C59-48CF-A3A8-CDDCBF177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588F2-3A4F-4251-9B9D-A72F26C67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E43FA-F16B-4920-828E-5F4FB23DB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1170A-4909-43F3-A491-648C5625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27663B7-7E46-4F32-B92B-E94726C0E4A7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0322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2E5E-F016-4C44-A72F-5A1C8B194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7102B-B549-4F85-8315-E4BA7B96A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393AC-750E-49A6-B79E-66ECA1408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D1100-8E41-4EA7-902E-09675AA6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F172C-D8D0-4871-A0A7-02586F0E6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B6AD3DD-9C1A-4D30-B2EB-535DE7BD6B84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129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82B6D9-FF38-44B7-9AFE-580D4371DD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179A3A-E083-4F4D-B5F6-07E39E4CB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0B234-A40A-4AC9-8B82-2CEB908DE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C0CBC-822A-4DF5-9ADB-5B6957B71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F0556-BC26-4061-8402-9C93E0C3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7FA511F-594F-46CD-A17A-E1B7A3AEB959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489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45668-9710-4A1B-9903-F2A29DA0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1D1AC-5BF6-44F5-9075-C8DDC111F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630D1-4B29-458D-947A-31FCBEBFA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ADB5A-882E-4643-B97D-AABFAE2D3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56EE5-06E8-4254-87AD-BB9C8140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704B3B-5860-4038-AAC9-D3F79BE08AE2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404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0C9A-254C-4B77-91FD-A7A389BF0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F0721-670D-4DD3-84BB-3F5EF9069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0B797-45DA-49ED-B962-6D923CA06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32180-DEA9-4EE5-BEE9-859A133A6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87E32-575D-427B-BD64-A664AA424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054BED6-C7C7-4EF1-BFA0-1CF564FACBB5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23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A7B45-AEDD-4384-8C6C-4412058ED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1B71D-7176-426A-A7C7-A6F117834C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53C64-8344-42AF-99FF-4E025D6AC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F51E6-264C-4510-907C-E462D3976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782A85-DFB5-4193-8A92-9901E0CC9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F5E8A-14DA-48EC-B204-C115CF0D9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C31F63C-B0C0-4D24-A915-91C061C3913A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573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E6D3D-E9CB-4A25-A95A-3509066B3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A32AF-C3CE-4732-8997-1E3E08EF5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2B16C-A9D4-4342-8E01-83C8AA5D2D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28ABD-364A-4AD4-BAA1-A78D30AAA3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98BA5-61BF-4B3F-8B39-57E8D65ACC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985D0-2A8C-4E0C-A780-45026188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6EFB11-5DBD-4416-B63C-5B617CFB4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22C107-F4F6-433D-A896-4524847A2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CF0ED37-0B61-4E1D-98B6-012259DCE3BE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663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892F-A010-47B1-B7F6-8F4E74BA8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6DB74-FDB7-415F-A46B-740EBAA7A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6BCEA-E84F-4445-AB53-D05007B6E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4881B-92D5-4FDF-8CA9-8E66300A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386016-667F-4EB5-BAEC-E16B20B55B7E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227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7742DF-0212-48E2-954B-3532EB89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67FE27-A001-47CE-8B08-2AEE10386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98721-0DC5-4822-914B-610A60CF6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92CF7A-6ADB-4ABD-A686-F4CCEE66A04F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67101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D5DC-C9F9-49B6-B49A-785D6698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713F6-5C72-4516-A045-BC5D998E8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915F77-18CA-41E5-B479-DA19A2694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3DFF0-D226-4ADB-8B17-8D671E044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C6C1A-16F7-4D8F-8351-F11CAFB21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8C8F5-A08F-4F13-B7F2-2020AA50C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3FDD62-A3A5-4B44-AF3E-4F39F163EA19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706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4D63D-862D-443D-AE75-FB9E026C8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41E2FE-2C92-49CB-A76A-1EBF0CE6F2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5E390C-3D8D-4505-8B29-957393B1C7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234EC7-1E3D-4801-A71F-F1AB9396D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AB988-637F-4261-8F64-CDBB03653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2494D2-DECE-4A7D-B0CC-349B96828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04E35F-2032-4892-A45B-E6A96004F2EB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791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D25EF8-4575-4D4A-A065-540AB2C89A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1FCF2-52BB-4965-9E10-DC8664B8DC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557B1-80CE-424F-9B46-A35EC0DD416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E8AB8-ACA4-43EC-8E66-F18AB165E6D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E824C-47CB-4F76-836B-4AD4CFB4368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IN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570EA6E3-26A6-4E0A-80F3-D0B190896DD7}" type="slidenum"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n-IN" sz="4400" b="0" i="0" u="none" strike="noStrike" kern="1200" cap="none">
          <a:ln>
            <a:noFill/>
          </a:ln>
          <a:latin typeface="Liberation Sans" pitchFamily="18"/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en-IN" sz="3200" b="0" i="0" u="none" strike="noStrike" kern="1200" cap="none">
          <a:ln>
            <a:noFill/>
          </a:ln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05E603E-21DF-4417-8A4C-A293DD4A0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1BA887-2C04-458D-9118-05C1B7E800E2}" type="slidenum">
              <a:t>1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98A31-71A5-4FE3-97B4-06B23D5085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IN" sz="2600">
                <a:latin typeface="Abyssinica SIL" pitchFamily="18"/>
              </a:rPr>
              <a:t>Graph theory in Communication and networks – Spring'16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F8F315-7DA9-484F-96A3-D8D61D1934C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lvl="0" algn="ctr"/>
            <a:r>
              <a:rPr lang="en-IN" sz="2800" dirty="0">
                <a:latin typeface="Accanthis ADF Std" pitchFamily="18"/>
              </a:rPr>
              <a:t>Dynamic Communities in Evolving Network Graphs</a:t>
            </a:r>
          </a:p>
          <a:p>
            <a:pPr lvl="0" algn="ctr"/>
            <a:r>
              <a:rPr lang="en-IN" sz="2000" i="1" dirty="0">
                <a:latin typeface="Accanthis ADF Std" pitchFamily="18"/>
              </a:rPr>
              <a:t>Joseph P. </a:t>
            </a:r>
            <a:r>
              <a:rPr lang="en-IN" sz="2000" i="1" dirty="0" err="1">
                <a:latin typeface="Accanthis ADF Std" pitchFamily="18"/>
              </a:rPr>
              <a:t>Macker</a:t>
            </a:r>
            <a:r>
              <a:rPr lang="en-IN" sz="2000" i="1" dirty="0">
                <a:latin typeface="Accanthis ADF Std" pitchFamily="18"/>
              </a:rPr>
              <a:t>, David J. Claypool</a:t>
            </a:r>
          </a:p>
          <a:p>
            <a:pPr lvl="0" algn="ctr"/>
            <a:endParaRPr lang="en-IN" sz="2800" dirty="0">
              <a:latin typeface="Accanthis ADF Std" pitchFamily="18"/>
            </a:endParaRPr>
          </a:p>
          <a:p>
            <a:pPr lvl="0" algn="ctr"/>
            <a:endParaRPr lang="en-IN" sz="2800" dirty="0">
              <a:latin typeface="Accanthis ADF Std" pitchFamily="18"/>
            </a:endParaRPr>
          </a:p>
          <a:p>
            <a:pPr lvl="0" algn="ctr"/>
            <a:endParaRPr lang="en-IN" sz="2800" dirty="0">
              <a:latin typeface="Accanthis ADF Std" pitchFamily="18"/>
            </a:endParaRPr>
          </a:p>
          <a:p>
            <a:pPr lvl="0" algn="ctr"/>
            <a:endParaRPr lang="en-IN" sz="2800" dirty="0">
              <a:latin typeface="Accanthis ADF Std" pitchFamily="18"/>
            </a:endParaRPr>
          </a:p>
          <a:p>
            <a:pPr lvl="0" algn="ctr"/>
            <a:r>
              <a:rPr lang="en-IN" sz="2800" dirty="0">
                <a:latin typeface="Accanthis ADF Std" pitchFamily="18"/>
              </a:rPr>
              <a:t>Keerthiraj Nagaraj</a:t>
            </a:r>
          </a:p>
          <a:p>
            <a:pPr lvl="0" algn="ctr"/>
            <a:r>
              <a:rPr lang="en-IN" sz="2800" dirty="0">
                <a:latin typeface="Accanthis ADF Std" pitchFamily="18"/>
              </a:rPr>
              <a:t>Dept of ECE, University of Florida</a:t>
            </a:r>
          </a:p>
          <a:p>
            <a:pPr lvl="0" algn="ctr"/>
            <a:r>
              <a:rPr lang="en-IN" sz="2800" dirty="0">
                <a:latin typeface="Accanthis ADF Std" pitchFamily="18"/>
              </a:rPr>
              <a:t>Spring 2016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554C591-08AF-4DF5-995B-BF173857A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A9DE89-B61C-4E6F-AEEC-726C3953471B}" type="slidenum">
              <a:t>10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308CE-B180-4548-AED9-AB23ECA2CCD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IN"/>
              <a:t>Dynamic mobile cluster scenario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AF995-1A56-403C-A199-82FBE7A562B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IN" sz="2000" dirty="0">
                <a:latin typeface="Accanthis ADF Std" pitchFamily="18"/>
              </a:rPr>
              <a:t>60 network nodes</a:t>
            </a:r>
          </a:p>
          <a:p>
            <a:pPr lvl="0">
              <a:buSzPct val="45000"/>
              <a:buFont typeface="StarSymbol"/>
              <a:buChar char="●"/>
            </a:pPr>
            <a:endParaRPr lang="en-IN" sz="2000" dirty="0">
              <a:latin typeface="Accanthis ADF Std" pitchFamily="18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n-IN" sz="2000" dirty="0">
                <a:latin typeface="Accanthis ADF Std" pitchFamily="18"/>
              </a:rPr>
              <a:t>Total simulation time : 600 seconds</a:t>
            </a:r>
          </a:p>
          <a:p>
            <a:pPr lvl="0">
              <a:buSzPct val="45000"/>
              <a:buFont typeface="StarSymbol"/>
              <a:buChar char="●"/>
            </a:pPr>
            <a:endParaRPr lang="en-IN" sz="2000" dirty="0">
              <a:latin typeface="Accanthis ADF Std" pitchFamily="18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n-IN" sz="2000" dirty="0">
                <a:latin typeface="Accanthis ADF Std" pitchFamily="18"/>
              </a:rPr>
              <a:t>First 200 seconds: 3 groups of 20</a:t>
            </a:r>
          </a:p>
          <a:p>
            <a:pPr lvl="0">
              <a:buSzPct val="45000"/>
              <a:buFont typeface="StarSymbol"/>
              <a:buChar char="●"/>
            </a:pPr>
            <a:endParaRPr lang="en-IN" sz="2000" dirty="0">
              <a:latin typeface="Accanthis ADF Std" pitchFamily="18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n-IN" sz="2000" dirty="0">
                <a:latin typeface="Accanthis ADF Std" pitchFamily="18"/>
              </a:rPr>
              <a:t>Next 200 seconds: 2 groups of 20 and 2 groups of 10</a:t>
            </a:r>
          </a:p>
          <a:p>
            <a:pPr lvl="0">
              <a:buSzPct val="45000"/>
              <a:buFont typeface="StarSymbol"/>
              <a:buChar char="●"/>
            </a:pPr>
            <a:endParaRPr lang="en-IN" sz="2000" dirty="0">
              <a:latin typeface="Accanthis ADF Std" pitchFamily="18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n-IN" sz="2000" dirty="0">
                <a:latin typeface="Accanthis ADF Std" pitchFamily="18"/>
              </a:rPr>
              <a:t>Last 200 seconds: 6 groups of 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E83239C-5859-4706-BE9A-DDAF5EB60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31C99C5-F5DB-49BD-9E26-2F1964D64754}" type="slidenum">
              <a:t>11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80DE27-212A-4AC7-A235-A78B4EC873C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IN"/>
              <a:t>Dynamic mobile cluster scenario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A48E1948-1E82-4264-9B35-17D812197F7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612520" y="1758600"/>
            <a:ext cx="4803480" cy="19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194A26EC-48CF-4125-A73E-3424C658923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64000" y="4185360"/>
            <a:ext cx="4686120" cy="114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DF07486F-0188-4B6C-A58B-0FD666C87C0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520000" y="5473080"/>
            <a:ext cx="5067000" cy="129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6710386-A4CE-426A-833E-49E3AF639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61CCF0-A308-491F-99E9-A05A0FCD055B}" type="slidenum">
              <a:t>12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518CF-F15B-4275-A9F5-8BE4FA275FD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IN"/>
              <a:t>Operationally clustered scenario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C4ED2-8648-4505-BFF8-AC1A68035C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998960"/>
          </a:xfrm>
        </p:spPr>
        <p:txBody>
          <a:bodyPr/>
          <a:lstStyle/>
          <a:p>
            <a:pPr lvl="0"/>
            <a:endParaRPr lang="en-IN" sz="2400" dirty="0">
              <a:latin typeface="Accanthis ADF Std" pitchFamily="18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n-IN" sz="2400" dirty="0">
                <a:latin typeface="Accanthis ADF Std" pitchFamily="18"/>
              </a:rPr>
              <a:t>15 nodes in group A – stationery – west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IN" sz="2400" dirty="0">
                <a:latin typeface="Accanthis ADF Std" pitchFamily="18"/>
              </a:rPr>
              <a:t>15 nodes in group B – stationery – south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IN" sz="2400" dirty="0">
                <a:latin typeface="Accanthis ADF Std" pitchFamily="18"/>
              </a:rPr>
              <a:t>15 nodes – move as cluster among groups A &amp; B, forming at times a combined unit with each of the two groups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IN" sz="2400" dirty="0">
                <a:latin typeface="Accanthis ADF Std" pitchFamily="18"/>
              </a:rPr>
              <a:t>10 high flying aerial units – backhaul network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IN" sz="2400" dirty="0">
                <a:latin typeface="Accanthis ADF Std" pitchFamily="18"/>
              </a:rPr>
              <a:t>East – grid of locally connected stationery 32 nodes with 2 of the nodes in this grid is connected to aerial backhaul  network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7234112-1A60-4677-9D8A-7840489C9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A69F276-C9E1-4E24-8EB7-EEA4D51C657F}" type="slidenum">
              <a:t>13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1D2DD-7F07-4703-9C74-8297D4879BC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IN"/>
              <a:t>Operationally clustered scenario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5EED755F-3AA1-4B28-AEE1-4CCF98503B8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08360" y="1540080"/>
            <a:ext cx="4247640" cy="292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4A3E3FB4-CC03-4BCA-8558-99CC5C2BF84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64000" y="5112000"/>
            <a:ext cx="4714560" cy="1056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9FDA753-54D5-4C7F-810D-D022AF28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DDBD05-7E0D-4572-B013-A6EFAB0D4BD0}" type="slidenum">
              <a:t>14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E179E-76C7-4954-8B0B-8E74893EE5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IN"/>
              <a:t>Operationally clustered scenario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F93B342D-27FC-483C-B663-2039CE7786EA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16800" y="1768680"/>
            <a:ext cx="5845680" cy="4384440"/>
          </a:xfr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2AC39D6-03E8-4864-BA29-133042A7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4E3B06D-A3CE-4AFD-B250-DD3BAF6E143E}" type="slidenum">
              <a:t>15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01BF0-F02C-45F3-8A88-E1155C1E5EA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IN"/>
              <a:t>Future work and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AC0DF-55E7-4703-AF2B-64EEB41BF0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IN" sz="2000" dirty="0">
                <a:latin typeface="Accanthis ADF Std" pitchFamily="18"/>
              </a:rPr>
              <a:t>Formulate new metrics for measuring partitioning quality.</a:t>
            </a:r>
          </a:p>
          <a:p>
            <a:pPr lvl="0">
              <a:buSzPct val="45000"/>
              <a:buFont typeface="StarSymbol"/>
              <a:buChar char="●"/>
            </a:pPr>
            <a:endParaRPr lang="en-IN" sz="2000" dirty="0">
              <a:latin typeface="Accanthis ADF Std" pitchFamily="18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n-IN" sz="2000" dirty="0">
                <a:latin typeface="Accanthis ADF Std" pitchFamily="18"/>
              </a:rPr>
              <a:t>The proposed work could be used to improve the analysis in network planning, design and potential network cognition.</a:t>
            </a:r>
          </a:p>
          <a:p>
            <a:pPr lvl="0">
              <a:buSzPct val="45000"/>
              <a:buFont typeface="StarSymbol"/>
              <a:buChar char="●"/>
            </a:pPr>
            <a:endParaRPr lang="en-IN" sz="2000" dirty="0">
              <a:latin typeface="Accanthis ADF Std" pitchFamily="18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n-IN" sz="2000" dirty="0">
                <a:latin typeface="Accanthis ADF Std" pitchFamily="18"/>
              </a:rPr>
              <a:t>Analysis of distributed selection in mobile relay nodes based on some node centrality metric.</a:t>
            </a:r>
          </a:p>
          <a:p>
            <a:pPr lvl="0">
              <a:buSzPct val="45000"/>
              <a:buFont typeface="StarSymbol"/>
              <a:buChar char="●"/>
            </a:pPr>
            <a:endParaRPr lang="en-IN" sz="2000" dirty="0">
              <a:latin typeface="Accanthis ADF Std" pitchFamily="18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n-IN" sz="2000" dirty="0">
                <a:latin typeface="Accanthis ADF Std" pitchFamily="18"/>
              </a:rPr>
              <a:t>For large networks more computationally efficient techniques are required.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367768D-3B42-4A1A-97D7-ADC1A20E7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C1845D-DFA1-4DC1-B17F-3DDDC850A9E8}" type="slidenum">
              <a:t>16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99FA52-41BE-476C-8D48-B9DD04D03F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IN"/>
              <a:t>Conlusions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B0409-428D-4BA6-ADB2-2167E62B637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IN" sz="2400" dirty="0">
                <a:latin typeface="Accanthis ADF Std" pitchFamily="18"/>
              </a:rPr>
              <a:t> Automated spectral graph partitioning technique is implemented to detect dynamic cluster communities.</a:t>
            </a:r>
          </a:p>
          <a:p>
            <a:pPr lvl="0">
              <a:buSzPct val="45000"/>
              <a:buFont typeface="StarSymbol"/>
              <a:buChar char="●"/>
            </a:pPr>
            <a:endParaRPr lang="en-IN" sz="2400" dirty="0">
              <a:latin typeface="Accanthis ADF Std" pitchFamily="18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n-IN" sz="2400" dirty="0">
                <a:latin typeface="Accanthis ADF Std" pitchFamily="18"/>
              </a:rPr>
              <a:t> Eigengap detection is used to auto-configure the optimal number of communities.</a:t>
            </a:r>
          </a:p>
          <a:p>
            <a:pPr lvl="0">
              <a:buSzPct val="45000"/>
              <a:buFont typeface="StarSymbol"/>
              <a:buChar char="●"/>
            </a:pPr>
            <a:endParaRPr lang="en-IN" sz="2400" dirty="0">
              <a:latin typeface="Accanthis ADF Std" pitchFamily="18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n-IN" sz="2400" dirty="0">
                <a:latin typeface="Accanthis ADF Std" pitchFamily="18"/>
              </a:rPr>
              <a:t> Partitioning quality metric is defined.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F05A039-78CC-40E8-8E82-E7EA8540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D137B7B-036B-4B0D-BF85-17F66A5D56AB}" type="slidenum">
              <a:t>2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3B1-1E75-4130-AB6F-ED2DE537073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IN"/>
              <a:t>Abstract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1BE4A-4D80-4025-85EE-B310E4821A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IN" sz="2400">
                <a:latin typeface="Accanthis ADF Std" pitchFamily="18"/>
              </a:rPr>
              <a:t>Spectral graph partitioning is used to examine potential community structures in evolving graphs.</a:t>
            </a:r>
          </a:p>
          <a:p>
            <a:pPr lvl="0">
              <a:buSzPct val="45000"/>
              <a:buFont typeface="StarSymbol"/>
              <a:buChar char="●"/>
            </a:pPr>
            <a:endParaRPr lang="en-IN" sz="2400">
              <a:latin typeface="Accanthis ADF Std" pitchFamily="18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n-IN" sz="2400">
                <a:latin typeface="Accanthis ADF Std" pitchFamily="18"/>
              </a:rPr>
              <a:t>Evolving graps: structures vary with time.</a:t>
            </a:r>
          </a:p>
          <a:p>
            <a:pPr lvl="0">
              <a:buSzPct val="45000"/>
              <a:buFont typeface="StarSymbol"/>
              <a:buChar char="●"/>
            </a:pPr>
            <a:endParaRPr lang="en-IN" sz="2400">
              <a:latin typeface="Accanthis ADF Std" pitchFamily="18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n-IN" sz="2400">
                <a:latin typeface="Accanthis ADF Std" pitchFamily="18"/>
              </a:rPr>
              <a:t>Set of mobile network scenarios is used to explain dynamic spectral partitioning methods.</a:t>
            </a:r>
          </a:p>
          <a:p>
            <a:pPr lvl="0">
              <a:buSzPct val="45000"/>
              <a:buFont typeface="StarSymbol"/>
              <a:buChar char="●"/>
            </a:pPr>
            <a:endParaRPr lang="en-IN" sz="2400">
              <a:latin typeface="Accanthis ADF Std" pitchFamily="18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n-IN" sz="2400">
                <a:latin typeface="Accanthis ADF Std" pitchFamily="18"/>
              </a:rPr>
              <a:t>Automatic selection of number of clusters and a measure for partitioning quality.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3F5B058-FBE4-4809-8DC9-B78662951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C7D5244-F440-4B8E-AD3B-60060279D41E}" type="slidenum">
              <a:t>3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2759F9-B2D5-409F-B1DF-6137987D077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IN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36B6B-FC28-4D9B-9D59-1A4ED3EB2D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IN" sz="2400">
                <a:latin typeface="Accanthis ADF Std" pitchFamily="18"/>
              </a:rPr>
              <a:t>Clustering is the first step to analyze large datasets or catagorize huge networks.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IN" sz="2400">
                <a:latin typeface="Accanthis ADF Std" pitchFamily="18"/>
              </a:rPr>
              <a:t>Networks such as wireless mobile ad-hoc networks dynamically change their structure with time, grouping of the network nodes with some similarity measure becomes crucial to monitor these networks.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IN" sz="2400">
                <a:latin typeface="Accanthis ADF Std" pitchFamily="18"/>
              </a:rPr>
              <a:t>There is a need for measuring the quality of clusering to trust the results obtained from spectral clustering.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IN" sz="2400">
                <a:latin typeface="Accanthis ADF Std" pitchFamily="18"/>
              </a:rPr>
              <a:t>Authors have used the proposed method for analyzing the mobile network trace models to detect, stabilize and track structural community decomposition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4B059F4-882A-4126-BC8B-59BBE0049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69785AD-7996-4154-BF9A-24BE6BA694DA}" type="slidenum">
              <a:t>4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FAA21A-53C0-4DA1-A28B-3ED0EB3F437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IN"/>
              <a:t>Processing models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A05760F6-47E4-4938-9E78-F45C23837E7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48239" y="1807560"/>
            <a:ext cx="6215759" cy="438444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8E709BE-8494-4D40-B10B-18367FD37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7050753-7764-44B6-916A-285DA5E3C38C}" type="slidenum">
              <a:t>5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24ABAB-4D03-467D-A8EF-8522103E9C9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IN"/>
              <a:t>Normalized graph laplacian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4D860B54-3EBC-4B02-9D91-25EFC0FBABC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176000" y="2160000"/>
            <a:ext cx="1171080" cy="41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FA9D7F0A-1D4B-49F1-8006-FBB8593FE75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104000" y="3111479"/>
            <a:ext cx="1380599" cy="70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4E7F4575-3AB4-45FA-8348-A42FDFCB32E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384000" y="4392000"/>
            <a:ext cx="3180960" cy="80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C315A0EB-9162-469F-8C98-8E281500DC9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007999" y="5616000"/>
            <a:ext cx="4781160" cy="116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3D8C531A-209F-478A-B0D8-305CB117E0B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606720" y="5978520"/>
            <a:ext cx="809280" cy="285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462CE691-AC03-4468-8CE4-5FF284A25B0B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7498440" y="5978520"/>
            <a:ext cx="1285560" cy="30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7DBBF7D-7312-4F9F-B55E-30EC9917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4251EAB-D1DD-44D0-9AE1-3DCB6AD6F8BF}" type="slidenum">
              <a:t>6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BA420-89EA-4B8E-A654-ECD765F0DA8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IN"/>
              <a:t>Eigengap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10F01-37AE-47C9-8B9E-351817F4F87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IN">
                <a:latin typeface="Accanthis ADF Std" pitchFamily="18"/>
              </a:rPr>
              <a:t>Disadvantage of spectral clustering with K-means is that we need to input the value of number of clusters.</a:t>
            </a:r>
          </a:p>
          <a:p>
            <a:pPr lvl="0">
              <a:buSzPct val="45000"/>
              <a:buFont typeface="StarSymbol"/>
              <a:buChar char="●"/>
            </a:pPr>
            <a:endParaRPr lang="en-IN">
              <a:latin typeface="Accanthis ADF Std" pitchFamily="18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n-IN">
                <a:latin typeface="Accanthis ADF Std" pitchFamily="18"/>
              </a:rPr>
              <a:t>For this reason, spectral clustering with K-means cannot be dynamically applied to a series of graph inputs.</a:t>
            </a:r>
          </a:p>
          <a:p>
            <a:pPr lvl="0">
              <a:buSzPct val="45000"/>
              <a:buFont typeface="StarSymbol"/>
              <a:buChar char="●"/>
            </a:pPr>
            <a:endParaRPr lang="en-IN">
              <a:latin typeface="Accanthis ADF Std" pitchFamily="18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n-IN">
                <a:latin typeface="Accanthis ADF Std" pitchFamily="18"/>
              </a:rPr>
              <a:t>Eigengap detection is used to auto-configure the values of optimal number of clusters k.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3A528A3-6DE2-4A7A-93FF-902E422C8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DDE37AC-BB3F-4AFE-BE42-8B63EF1BB71B}" type="slidenum">
              <a:t>7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8AD0B4-7F90-4D6D-A7CD-052BD78656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IN"/>
              <a:t>Eigengap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6806E-93B0-49B3-BCF2-29B3F1117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IN">
                <a:latin typeface="Accanthis ADF Std" pitchFamily="18"/>
              </a:rPr>
              <a:t>L</a:t>
            </a:r>
            <a:r>
              <a:rPr lang="en-IN" sz="1600">
                <a:latin typeface="Accanthis ADF Std" pitchFamily="18"/>
              </a:rPr>
              <a:t>gap </a:t>
            </a:r>
            <a:r>
              <a:rPr lang="en-IN" sz="2600">
                <a:latin typeface="Accanthis ADF Std" pitchFamily="18"/>
              </a:rPr>
              <a:t> is defined as the difference between consecutive eigenvalues of the normalized laplacian matrix.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IN" sz="2600">
                <a:latin typeface="Accanthis ADF Std" pitchFamily="18"/>
              </a:rPr>
              <a:t>      L</a:t>
            </a:r>
            <a:r>
              <a:rPr lang="en-IN" sz="1600">
                <a:latin typeface="Accanthis ADF Std" pitchFamily="18"/>
              </a:rPr>
              <a:t>gap </a:t>
            </a:r>
            <a:r>
              <a:rPr lang="en-IN" sz="2600">
                <a:latin typeface="Accanthis ADF Std" pitchFamily="18"/>
              </a:rPr>
              <a:t> = L</a:t>
            </a:r>
            <a:r>
              <a:rPr lang="en-IN" sz="1600">
                <a:latin typeface="Accanthis ADF Std" pitchFamily="18"/>
              </a:rPr>
              <a:t>n+1</a:t>
            </a:r>
            <a:r>
              <a:rPr lang="en-IN" sz="2600">
                <a:latin typeface="Accanthis ADF Std" pitchFamily="18"/>
              </a:rPr>
              <a:t> – L</a:t>
            </a:r>
            <a:r>
              <a:rPr lang="en-IN" sz="1600">
                <a:latin typeface="Accanthis ADF Std" pitchFamily="18"/>
              </a:rPr>
              <a:t>n</a:t>
            </a:r>
            <a:r>
              <a:rPr lang="en-IN" sz="2600">
                <a:latin typeface="Accanthis ADF Std" pitchFamily="18"/>
              </a:rPr>
              <a:t> ,where L</a:t>
            </a:r>
            <a:r>
              <a:rPr lang="en-IN" sz="1600">
                <a:latin typeface="Accanthis ADF Std" pitchFamily="18"/>
              </a:rPr>
              <a:t>n</a:t>
            </a:r>
            <a:r>
              <a:rPr lang="en-IN" sz="2600">
                <a:latin typeface="Accanthis ADF Std" pitchFamily="18"/>
              </a:rPr>
              <a:t> represents the n'th eigenvalue</a:t>
            </a:r>
          </a:p>
          <a:p>
            <a:pPr lvl="0">
              <a:buSzPct val="45000"/>
              <a:buFont typeface="StarSymbol"/>
              <a:buChar char="●"/>
            </a:pPr>
            <a:endParaRPr lang="en-IN" sz="2600">
              <a:latin typeface="Accanthis ADF Std" pitchFamily="18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n-IN" sz="2600">
                <a:latin typeface="Accanthis ADF Std" pitchFamily="18"/>
              </a:rPr>
              <a:t>All the L</a:t>
            </a:r>
            <a:r>
              <a:rPr lang="en-IN" sz="1600">
                <a:latin typeface="Accanthis ADF Std" pitchFamily="18"/>
              </a:rPr>
              <a:t>gap</a:t>
            </a:r>
            <a:r>
              <a:rPr lang="en-IN" sz="2600">
                <a:latin typeface="Accanthis ADF Std" pitchFamily="18"/>
              </a:rPr>
              <a:t> values are calculated and max Lgap is used to decide optimal value of k.</a:t>
            </a:r>
          </a:p>
          <a:p>
            <a:pPr lvl="0">
              <a:buSzPct val="45000"/>
              <a:buFont typeface="StarSymbol"/>
              <a:buChar char="●"/>
            </a:pPr>
            <a:endParaRPr lang="en-IN" sz="2600">
              <a:latin typeface="Accanthis ADF Std" pitchFamily="18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n-IN" sz="2600">
                <a:latin typeface="Accanthis ADF Std" pitchFamily="18"/>
              </a:rPr>
              <a:t>If L</a:t>
            </a:r>
            <a:r>
              <a:rPr lang="en-IN" sz="1600">
                <a:latin typeface="Accanthis ADF Std" pitchFamily="18"/>
              </a:rPr>
              <a:t>gap,max</a:t>
            </a:r>
            <a:r>
              <a:rPr lang="en-IN" sz="2600">
                <a:latin typeface="Accanthis ADF Std" pitchFamily="18"/>
              </a:rPr>
              <a:t> = L</a:t>
            </a:r>
            <a:r>
              <a:rPr lang="en-IN" sz="1600">
                <a:latin typeface="Accanthis ADF Std" pitchFamily="18"/>
              </a:rPr>
              <a:t>k+1</a:t>
            </a:r>
            <a:r>
              <a:rPr lang="en-IN" sz="2600">
                <a:latin typeface="Accanthis ADF Std" pitchFamily="18"/>
              </a:rPr>
              <a:t> – L</a:t>
            </a:r>
            <a:r>
              <a:rPr lang="en-IN" sz="1600">
                <a:latin typeface="Accanthis ADF Std" pitchFamily="18"/>
              </a:rPr>
              <a:t>k</a:t>
            </a:r>
            <a:r>
              <a:rPr lang="en-IN" sz="2600">
                <a:latin typeface="Accanthis ADF Std" pitchFamily="18"/>
              </a:rPr>
              <a:t> then 'k' is the optimal number of clusters for input dataset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AFDE92E-CEB9-48A8-AC6E-A176226A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2B13827-A7E1-4727-890E-DD19FC8F155E}" type="slidenum">
              <a:t>8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D6B7F0-D063-43B4-A1C9-0CAD2AA9358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IN"/>
              <a:t>Eigengap detection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5037AE72-DCB6-4053-9466-A5D619B1F10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2000" y="2536560"/>
            <a:ext cx="3524040" cy="329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71D3E211-27E3-4726-885D-959A9E6D197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392000" y="2448000"/>
            <a:ext cx="5105160" cy="3257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2175F51-18F2-42A8-835F-84B4E4BDF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628FFC2-B86A-412E-AC34-BD7F8F61D2EF}" type="slidenum">
              <a:t>9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5A3CC4-3A5A-4882-B2D9-B43BF026CFE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IN"/>
              <a:t>Partitioning quality measure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35B83-BA4E-48B0-B091-821FFE5883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IN" sz="2600">
                <a:latin typeface="Accanthis ADF Std" pitchFamily="18"/>
              </a:rPr>
              <a:t>Partitioning information becomes less accurate as community structures become more vague such as large grid scenarios or uniform randomly generated networks.</a:t>
            </a:r>
          </a:p>
          <a:p>
            <a:pPr lvl="0">
              <a:buSzPct val="45000"/>
              <a:buFont typeface="StarSymbol"/>
              <a:buChar char="●"/>
            </a:pPr>
            <a:endParaRPr lang="en-IN" sz="2600">
              <a:latin typeface="Accanthis ADF Std" pitchFamily="18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n-IN" sz="2600">
                <a:latin typeface="Accanthis ADF Std" pitchFamily="18"/>
              </a:rPr>
              <a:t>Pq: peak-to-average ratio – Higher the value better is the quality of clustering.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B6AFF407-BE6F-4C48-A3F3-28AF5CBE854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96000" y="4752000"/>
            <a:ext cx="3419279" cy="6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471FFBEB-6239-4449-9089-7BDBA43776D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376000" y="5544000"/>
            <a:ext cx="5324040" cy="1447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596</Words>
  <Application>Microsoft Office PowerPoint</Application>
  <PresentationFormat>Widescreen</PresentationFormat>
  <Paragraphs>109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Abyssinica SIL</vt:lpstr>
      <vt:lpstr>Accanthis ADF Std</vt:lpstr>
      <vt:lpstr>Arial</vt:lpstr>
      <vt:lpstr>Calibri</vt:lpstr>
      <vt:lpstr>Liberation Sans</vt:lpstr>
      <vt:lpstr>Liberation Serif</vt:lpstr>
      <vt:lpstr>StarSymbol</vt:lpstr>
      <vt:lpstr>Default</vt:lpstr>
      <vt:lpstr>Graph theory in Communication and networks – Spring'16</vt:lpstr>
      <vt:lpstr>Abstract</vt:lpstr>
      <vt:lpstr>Motivation</vt:lpstr>
      <vt:lpstr>Processing models</vt:lpstr>
      <vt:lpstr>Normalized graph laplacian</vt:lpstr>
      <vt:lpstr>Eigengap detection</vt:lpstr>
      <vt:lpstr>Eigengap detection</vt:lpstr>
      <vt:lpstr>Eigengap detection</vt:lpstr>
      <vt:lpstr>Partitioning quality measure</vt:lpstr>
      <vt:lpstr>Dynamic mobile cluster scenario</vt:lpstr>
      <vt:lpstr>Dynamic mobile cluster scenario</vt:lpstr>
      <vt:lpstr>Operationally clustered scenario</vt:lpstr>
      <vt:lpstr>Operationally clustered scenario</vt:lpstr>
      <vt:lpstr>Operationally clustered scenario</vt:lpstr>
      <vt:lpstr>Future work and challenges</vt:lpstr>
      <vt:lpstr>Conlusions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theory in Communication and networks – Spring'16</dc:title>
  <cp:lastModifiedBy>Keerthiraj Nagaraj</cp:lastModifiedBy>
  <cp:revision>48</cp:revision>
  <dcterms:created xsi:type="dcterms:W3CDTF">2016-04-18T23:49:07Z</dcterms:created>
  <dcterms:modified xsi:type="dcterms:W3CDTF">2019-10-24T05:48:38Z</dcterms:modified>
</cp:coreProperties>
</file>